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9" r:id="rId13"/>
    <p:sldId id="273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6092" autoAdjust="0"/>
  </p:normalViewPr>
  <p:slideViewPr>
    <p:cSldViewPr>
      <p:cViewPr varScale="1">
        <p:scale>
          <a:sx n="99" d="100"/>
          <a:sy n="99" d="100"/>
        </p:scale>
        <p:origin x="-13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6CE0A00-0A3B-44C6-8CD6-4CD328911F67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964B041-A8CE-4628-AD68-29F3431DD4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D890AB5-0193-40AC-A35A-9DA9C4784CA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535C4F8-1B60-4355-A605-638FA26106F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904C08-E49E-4E67-8814-B99CBFEAEFB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0833BF-E21D-49F1-8564-739523EFF80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FF1E4C8-C02D-4B8B-A295-8ED732773A2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F6CAC84-A2F4-4407-89FC-2C73D7DF269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4D5D9AC-0C5E-4FED-83AA-666C18A9FDD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3A9B9C1-A4AA-4CDB-A3FB-F9E0059CDCB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174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56A70F-AE32-4CE2-9DEA-94CABFB5EA0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FD6F965-2450-4396-8F08-24F22377BCC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3584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A89B8C0-A568-43F4-A1C9-8880215253F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481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78B1492-4483-4218-8553-1800CD1921E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50179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D2F59A8-BC27-4BD8-97AD-6AB61CB7D873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2A712-1497-4D4E-B2FC-AAD5BD937D49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48A9E-30A4-42D5-9D6D-AED6103F1F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758FD-0992-4848-920F-C6E96EBC463D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FCE92-3846-475E-82A7-C758C5A680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913A0-87FD-40A2-A97D-48A2E295496F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D5322-B6CA-4487-A1C9-2C639CC966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6DCE7-B1A3-4362-BF43-2BEEB71F1598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71F1F-1CAD-40D8-8728-FF2728699B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A915D-121A-4BEC-AC38-A7224B484B89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2A3D8-9D7F-45DF-BC35-9B43ED9263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CEED8-E2AE-414C-99CB-C9DD2ACAE16F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2B875-994A-4B38-8F5E-29022842C7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B8E19-3C2B-40DC-A51B-53A0315A2835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0F0D9-E448-475D-8F8D-EF966FA195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A7DFF-8A97-446F-99D1-3FFEB61029B9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0FFAC-6C24-4DB4-981A-41A494A0C2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C4F1F-931E-43B8-A471-F3F200F58CDC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E511C-071C-4F7B-9F84-EA2876CDD0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26E50-A696-40E0-9C56-ABB48DC4703F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EB078-CF1E-4C0F-AE75-DC03579FAF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EE49B-DE59-49A9-BD87-734BA8AB6219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4A589-2004-434D-BCFD-33992B268A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E6B99EE-9B2B-459F-9A4A-4E04D836154F}" type="datetimeFigureOut">
              <a:rPr lang="ru-RU"/>
              <a:pPr>
                <a:defRPr/>
              </a:pPr>
              <a:t>24.05.2010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8CF3483-9A50-4956-9B18-79BB45AFF7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МЕТАФОРЫ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Управление инновациями в эпоху смыслов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Контекст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Россия 2000-ых в первую очередь –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страна в поисках смыслов.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В поисках </a:t>
            </a:r>
            <a:r>
              <a:rPr lang="ru-RU" strike="sngStrike" dirty="0" smtClean="0"/>
              <a:t>национальной идеи</a:t>
            </a:r>
            <a:r>
              <a:rPr lang="ru-RU" dirty="0" smtClean="0"/>
              <a:t> – 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600" dirty="0" smtClean="0"/>
              <a:t>метафор развития.</a:t>
            </a: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Улов небогат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5400" dirty="0" smtClean="0"/>
              <a:t>УДВОЕНИЕ ВВП –     	СУВЕРЕННАЯ 				ДЕМОКРАТИЯ – 			ЭНЕРГЕТИЧЕСКАЯ 			СВЕРХДЕРЖАВА – </a:t>
            </a:r>
            <a:r>
              <a:rPr lang="ru-RU" sz="5400" b="1" u="sng" dirty="0" smtClean="0"/>
              <a:t>4И</a:t>
            </a:r>
            <a:r>
              <a:rPr lang="ru-RU" sz="5400" dirty="0"/>
              <a:t> </a:t>
            </a:r>
            <a:r>
              <a:rPr lang="ru-RU" sz="5400" dirty="0" smtClean="0"/>
              <a:t>(</a:t>
            </a:r>
            <a:r>
              <a:rPr lang="ru-RU" sz="5400" b="1" dirty="0" smtClean="0"/>
              <a:t>инновации</a:t>
            </a:r>
            <a:r>
              <a:rPr lang="ru-RU" sz="5400" dirty="0" smtClean="0"/>
              <a:t>, интеллект….). </a:t>
            </a:r>
            <a:endParaRPr lang="ru-RU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Инновации «не идут»</a:t>
            </a:r>
          </a:p>
        </p:txBody>
      </p:sp>
      <p:sp>
        <p:nvSpPr>
          <p:cNvPr id="2048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  <a:p>
            <a:pPr>
              <a:buFont typeface="Arial" charset="0"/>
              <a:buNone/>
            </a:pPr>
            <a:r>
              <a:rPr lang="ru-RU" smtClean="0"/>
              <a:t>Объяснение тривиально: </a:t>
            </a:r>
          </a:p>
          <a:p>
            <a:pPr>
              <a:buFont typeface="Arial" charset="0"/>
              <a:buNone/>
            </a:pPr>
            <a:endParaRPr lang="ru-RU" smtClean="0"/>
          </a:p>
          <a:p>
            <a:pPr>
              <a:buFont typeface="Arial" charset="0"/>
              <a:buNone/>
            </a:pPr>
            <a:r>
              <a:rPr lang="ru-RU" sz="4400" b="1" i="1" smtClean="0">
                <a:solidFill>
                  <a:srgbClr val="FF0000"/>
                </a:solidFill>
              </a:rPr>
              <a:t>инновации это </a:t>
            </a:r>
            <a:r>
              <a:rPr lang="ru-RU" smtClean="0"/>
              <a:t>всегда ответ на ВЫЗОВ. </a:t>
            </a:r>
          </a:p>
          <a:p>
            <a:pPr>
              <a:buFont typeface="Arial" charset="0"/>
              <a:buNone/>
            </a:pPr>
            <a:endParaRPr lang="ru-RU" smtClean="0"/>
          </a:p>
          <a:p>
            <a:pPr>
              <a:buFont typeface="Arial" charset="0"/>
              <a:buNone/>
            </a:pPr>
            <a:r>
              <a:rPr lang="ru-RU" smtClean="0"/>
              <a:t>если нет (реального), то приходится изобретать «принуждение к инновациям».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чуть-чуть истории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800" dirty="0" smtClean="0"/>
              <a:t>Ужасы спутник галактика </a:t>
            </a:r>
            <a:r>
              <a:rPr lang="en-US" sz="4800" dirty="0" smtClean="0"/>
              <a:t>DARPA </a:t>
            </a:r>
            <a:r>
              <a:rPr lang="ru-RU" sz="7200" dirty="0" err="1" smtClean="0"/>
              <a:t>венчур</a:t>
            </a:r>
            <a:r>
              <a:rPr lang="ru-RU" sz="7200" dirty="0" smtClean="0"/>
              <a:t> </a:t>
            </a:r>
            <a:r>
              <a:rPr lang="ru-RU" sz="4800" dirty="0" smtClean="0"/>
              <a:t>1968 </a:t>
            </a:r>
            <a:r>
              <a:rPr lang="ru-RU" sz="6000" dirty="0" smtClean="0"/>
              <a:t>интернет </a:t>
            </a:r>
            <a:r>
              <a:rPr lang="ru-RU" sz="4800" dirty="0" err="1" smtClean="0"/>
              <a:t>ликлайдер</a:t>
            </a:r>
            <a:r>
              <a:rPr lang="ru-RU" sz="4800" dirty="0" smtClean="0"/>
              <a:t> 100% техника </a:t>
            </a:r>
            <a:r>
              <a:rPr lang="ru-RU" sz="6600" dirty="0" smtClean="0"/>
              <a:t>США </a:t>
            </a:r>
            <a:r>
              <a:rPr lang="ru-RU" sz="4800" dirty="0" smtClean="0"/>
              <a:t>звездные войны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Выводы из истории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ru-RU" sz="3600" b="1" i="1" smtClean="0">
                <a:solidFill>
                  <a:srgbClr val="FF0000"/>
                </a:solidFill>
              </a:rPr>
              <a:t>Инновации это то, что создает новые отрасли, </a:t>
            </a:r>
            <a:r>
              <a:rPr lang="ru-RU" smtClean="0"/>
              <a:t>а не </a:t>
            </a:r>
            <a:r>
              <a:rPr lang="ru-RU" sz="2400" smtClean="0"/>
              <a:t>«увеличить производительность труда на 2,5% при вложение 45 миллиардов долларов за 5 лет»</a:t>
            </a:r>
            <a:endParaRPr lang="ru-RU" smtClean="0"/>
          </a:p>
          <a:p>
            <a:pPr>
              <a:buFont typeface="Arial" charset="0"/>
              <a:buNone/>
            </a:pPr>
            <a:endParaRPr lang="ru-RU" smtClean="0"/>
          </a:p>
          <a:p>
            <a:pPr>
              <a:buFont typeface="Arial" charset="0"/>
              <a:buNone/>
            </a:pPr>
            <a:r>
              <a:rPr lang="ru-RU" sz="2800" smtClean="0"/>
              <a:t>Не получить 18% новых предприятий, а провалить 95% новых проектов</a:t>
            </a:r>
            <a:r>
              <a:rPr lang="ru-RU" smtClean="0"/>
              <a:t>, и на оставшихся 5% </a:t>
            </a:r>
            <a:r>
              <a:rPr lang="ru-RU" sz="3600" b="1" i="1" smtClean="0">
                <a:solidFill>
                  <a:srgbClr val="FF0000"/>
                </a:solidFill>
              </a:rPr>
              <a:t>получить новую отрасль</a:t>
            </a:r>
            <a:r>
              <a:rPr lang="ru-RU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Мемы-конкуренты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		</a:t>
            </a:r>
            <a:r>
              <a:rPr lang="ru-RU" sz="6000" b="1" dirty="0" smtClean="0">
                <a:solidFill>
                  <a:srgbClr val="FF0000"/>
                </a:solidFill>
              </a:rPr>
              <a:t>						Нано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000" b="1" dirty="0" smtClean="0">
                <a:solidFill>
                  <a:srgbClr val="FF0000"/>
                </a:solidFill>
              </a:rPr>
              <a:t>						Космо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000" b="1" dirty="0" smtClean="0">
                <a:solidFill>
                  <a:srgbClr val="FF0000"/>
                </a:solidFill>
              </a:rPr>
              <a:t>				Безо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000" b="1" dirty="0" smtClean="0">
                <a:solidFill>
                  <a:srgbClr val="FF0000"/>
                </a:solidFill>
              </a:rPr>
              <a:t>			Био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000" b="1" dirty="0" smtClean="0">
                <a:solidFill>
                  <a:srgbClr val="FF0000"/>
                </a:solidFill>
              </a:rPr>
              <a:t>Инфо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Как?</a:t>
            </a:r>
          </a:p>
        </p:txBody>
      </p:sp>
      <p:sp>
        <p:nvSpPr>
          <p:cNvPr id="2867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Font typeface="Arial" charset="0"/>
              <a:buNone/>
            </a:pPr>
            <a:r>
              <a:rPr lang="ru-RU" sz="3600" b="1" smtClean="0"/>
              <a:t>Метафора – </a:t>
            </a:r>
            <a:r>
              <a:rPr lang="ru-RU" sz="3600" b="1" smtClean="0">
                <a:solidFill>
                  <a:srgbClr val="FF0000"/>
                </a:solidFill>
              </a:rPr>
              <a:t>технология</a:t>
            </a:r>
            <a:r>
              <a:rPr lang="ru-RU" sz="3600" b="1" smtClean="0"/>
              <a:t>. </a:t>
            </a:r>
          </a:p>
          <a:p>
            <a:pPr algn="r">
              <a:buFont typeface="Arial" charset="0"/>
              <a:buNone/>
            </a:pPr>
            <a:r>
              <a:rPr lang="ru-RU" sz="3600" b="1" smtClean="0"/>
              <a:t>Инновация – </a:t>
            </a:r>
            <a:r>
              <a:rPr lang="ru-RU" sz="3600" b="1" smtClean="0">
                <a:solidFill>
                  <a:srgbClr val="FF0000"/>
                </a:solidFill>
              </a:rPr>
              <a:t>изобретение</a:t>
            </a:r>
            <a:r>
              <a:rPr lang="ru-RU" sz="3600" b="1" smtClean="0"/>
              <a:t>.</a:t>
            </a:r>
          </a:p>
          <a:p>
            <a:pPr algn="r">
              <a:buFont typeface="Arial" charset="0"/>
              <a:buNone/>
            </a:pPr>
            <a:endParaRPr lang="ru-RU" sz="3600" b="1" smtClean="0"/>
          </a:p>
          <a:p>
            <a:pPr>
              <a:buFont typeface="Arial" charset="0"/>
              <a:buNone/>
            </a:pPr>
            <a:r>
              <a:rPr lang="ru-RU" sz="4000" b="1" smtClean="0">
                <a:solidFill>
                  <a:srgbClr val="FF0000"/>
                </a:solidFill>
              </a:rPr>
              <a:t>Инфраструктура</a:t>
            </a:r>
            <a:r>
              <a:rPr lang="ru-RU" sz="3600" b="1" smtClean="0"/>
              <a:t>(повторить западные формы) (роснанотех, рвк, технопарк) – культура (</a:t>
            </a:r>
            <a:r>
              <a:rPr lang="en-US" sz="3600" b="1" smtClean="0"/>
              <a:t>venture, </a:t>
            </a:r>
            <a:r>
              <a:rPr lang="ru-RU" sz="3600" b="1" smtClean="0"/>
              <a:t>ТРИЗ) – </a:t>
            </a:r>
          </a:p>
          <a:p>
            <a:pPr>
              <a:buFont typeface="Arial" charset="0"/>
              <a:buNone/>
            </a:pPr>
            <a:r>
              <a:rPr lang="ru-RU" sz="4000" b="1" smtClean="0">
                <a:solidFill>
                  <a:srgbClr val="FF0000"/>
                </a:solidFill>
              </a:rPr>
              <a:t>Атмосфера</a:t>
            </a:r>
            <a:r>
              <a:rPr lang="ru-RU" sz="4000" b="1" smtClean="0"/>
              <a:t> </a:t>
            </a:r>
            <a:r>
              <a:rPr lang="ru-RU" sz="3600" b="1" smtClean="0"/>
              <a:t>(момент творения формы)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метафоры</a:t>
            </a:r>
          </a:p>
        </p:txBody>
      </p:sp>
      <p:sp>
        <p:nvSpPr>
          <p:cNvPr id="3072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en-US" smtClean="0"/>
              <a:t>Positive hazard</a:t>
            </a:r>
          </a:p>
          <a:p>
            <a:pPr>
              <a:buFont typeface="Arial" charset="0"/>
              <a:buNone/>
            </a:pPr>
            <a:endParaRPr lang="en-US" smtClean="0"/>
          </a:p>
          <a:p>
            <a:pPr>
              <a:buFont typeface="Arial" charset="0"/>
              <a:buNone/>
            </a:pPr>
            <a:r>
              <a:rPr lang="en-US" sz="4400" b="1" smtClean="0">
                <a:solidFill>
                  <a:srgbClr val="FF0000"/>
                </a:solidFill>
              </a:rPr>
              <a:t>2.0 – </a:t>
            </a:r>
            <a:r>
              <a:rPr lang="ru-RU" sz="4000" b="1" smtClean="0"/>
              <a:t>новое качество организации</a:t>
            </a:r>
            <a:endParaRPr lang="en-US" sz="4400" b="1" smtClean="0"/>
          </a:p>
          <a:p>
            <a:pPr>
              <a:buFont typeface="Arial" charset="0"/>
              <a:buNone/>
            </a:pPr>
            <a:r>
              <a:rPr lang="en-US" sz="4400" b="1" smtClean="0">
                <a:solidFill>
                  <a:srgbClr val="FF0000"/>
                </a:solidFill>
              </a:rPr>
              <a:t>I</a:t>
            </a:r>
            <a:r>
              <a:rPr lang="ru-RU" sz="4400" b="1" smtClean="0">
                <a:solidFill>
                  <a:srgbClr val="FF0000"/>
                </a:solidFill>
              </a:rPr>
              <a:t> – </a:t>
            </a:r>
            <a:r>
              <a:rPr lang="ru-RU" sz="3600" b="1" smtClean="0"/>
              <a:t>эмоция, юзабилити, человечность</a:t>
            </a:r>
            <a:endParaRPr lang="en-US" sz="4000" b="1" smtClean="0"/>
          </a:p>
          <a:p>
            <a:pPr>
              <a:buFont typeface="Arial" charset="0"/>
              <a:buNone/>
            </a:pPr>
            <a:r>
              <a:rPr lang="en-US" sz="4400" b="1" smtClean="0">
                <a:solidFill>
                  <a:srgbClr val="FF0000"/>
                </a:solidFill>
              </a:rPr>
              <a:t>Meta</a:t>
            </a:r>
            <a:r>
              <a:rPr lang="ru-RU" sz="4400" b="1" smtClean="0">
                <a:solidFill>
                  <a:srgbClr val="FF0000"/>
                </a:solidFill>
              </a:rPr>
              <a:t> – </a:t>
            </a:r>
            <a:r>
              <a:rPr lang="ru-RU" sz="2400" b="1" smtClean="0"/>
              <a:t>выход в надсистему, преодоление сложности</a:t>
            </a:r>
            <a:endParaRPr lang="en-US" sz="2400" b="1" smtClean="0"/>
          </a:p>
          <a:p>
            <a:pPr>
              <a:buFont typeface="Arial" charset="0"/>
              <a:buNone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мета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метаИГРА – образ, сценарий, роль, игра игр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err="1" smtClean="0"/>
              <a:t>Opensource</a:t>
            </a:r>
            <a:r>
              <a:rPr lang="ru-RU" dirty="0" smtClean="0"/>
              <a:t> – </a:t>
            </a:r>
            <a:r>
              <a:rPr lang="en-US" dirty="0" smtClean="0"/>
              <a:t>mind. 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i="1" dirty="0" smtClean="0">
                <a:solidFill>
                  <a:srgbClr val="FF0000"/>
                </a:solidFill>
              </a:rPr>
              <a:t>Думаем вместе, используем раздельно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err="1" smtClean="0"/>
              <a:t>метаВЕР</a:t>
            </a:r>
            <a:r>
              <a:rPr lang="ru-RU" dirty="0" smtClean="0"/>
              <a:t>– </a:t>
            </a:r>
            <a:r>
              <a:rPr lang="en-US" dirty="0" smtClean="0"/>
              <a:t> </a:t>
            </a:r>
            <a:r>
              <a:rPr lang="ru-RU" dirty="0" smtClean="0"/>
              <a:t>асинхронное образование. новые средние века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75" y="2428875"/>
            <a:ext cx="3857625" cy="292893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метаигра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b="1" dirty="0" smtClean="0">
                <a:solidFill>
                  <a:srgbClr val="C00000"/>
                </a:solidFill>
              </a:rPr>
              <a:t> ЕБАО – 2007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4000" b="1" dirty="0" smtClean="0">
              <a:solidFill>
                <a:schemeClr val="bg1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b="1" dirty="0" smtClean="0">
                <a:solidFill>
                  <a:schemeClr val="bg1"/>
                </a:solidFill>
              </a:rPr>
              <a:t>   Черный квадрат  </a:t>
            </a:r>
            <a:r>
              <a:rPr lang="ru-RU" b="1" dirty="0" smtClean="0">
                <a:solidFill>
                  <a:srgbClr val="C00000"/>
                </a:solidFill>
              </a:rPr>
              <a:t>- сейчас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rgbClr val="C00000"/>
                </a:solidFill>
              </a:rPr>
              <a:t>  </a:t>
            </a:r>
            <a:r>
              <a:rPr lang="ru-RU" b="1" dirty="0" smtClean="0">
                <a:solidFill>
                  <a:schemeClr val="bg1"/>
                </a:solidFill>
              </a:rPr>
              <a:t>4 сценария развития. </a:t>
            </a:r>
            <a:r>
              <a:rPr lang="ru-RU" b="1" dirty="0" smtClean="0">
                <a:solidFill>
                  <a:srgbClr val="C00000"/>
                </a:solidFill>
              </a:rPr>
              <a:t>Будущее. Эксперты.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>
                <a:solidFill>
                  <a:schemeClr val="bg1"/>
                </a:solidFill>
              </a:rPr>
              <a:t>  МИФИ. МГИМО</a:t>
            </a:r>
            <a:r>
              <a:rPr lang="ru-RU" b="1" dirty="0" smtClean="0">
                <a:solidFill>
                  <a:srgbClr val="C00000"/>
                </a:solidFill>
              </a:rPr>
              <a:t>. Казань. Калининград. Кострома.</a:t>
            </a:r>
          </a:p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i="1" dirty="0" smtClean="0"/>
          </a:p>
          <a:p>
            <a:pPr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i="1" dirty="0" smtClean="0"/>
              <a:t>ОАК. РОСАТОМ.РВК.НАНОПРОМ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icamp</a:t>
            </a:r>
            <a:endParaRPr lang="ru-RU" smtClean="0"/>
          </a:p>
        </p:txBody>
      </p:sp>
      <p:sp>
        <p:nvSpPr>
          <p:cNvPr id="4710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en-US" smtClean="0"/>
          </a:p>
          <a:p>
            <a:pPr>
              <a:buFont typeface="Arial" charset="0"/>
              <a:buNone/>
            </a:pPr>
            <a:endParaRPr lang="en-US" smtClean="0"/>
          </a:p>
        </p:txBody>
      </p:sp>
      <p:pic>
        <p:nvPicPr>
          <p:cNvPr id="47107" name="Picture 3" descr="C:\Users\user\Desktop\Metaver\icam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8" y="1500188"/>
            <a:ext cx="8975725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контакты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ru-RU" b="1" smtClean="0"/>
              <a:t>Дмитрий Песков</a:t>
            </a:r>
          </a:p>
          <a:p>
            <a:pPr>
              <a:buFont typeface="Arial" charset="0"/>
              <a:buNone/>
            </a:pPr>
            <a:endParaRPr lang="ru-RU" b="1" smtClean="0"/>
          </a:p>
          <a:p>
            <a:pPr>
              <a:buFont typeface="Arial" charset="0"/>
              <a:buNone/>
            </a:pPr>
            <a:r>
              <a:rPr lang="en-US" b="1" smtClean="0"/>
              <a:t>Metaver.ru</a:t>
            </a:r>
            <a:endParaRPr lang="ru-RU" b="1" smtClean="0"/>
          </a:p>
          <a:p>
            <a:pPr>
              <a:buFont typeface="Arial" charset="0"/>
              <a:buNone/>
            </a:pPr>
            <a:endParaRPr lang="ru-RU" b="1" smtClean="0"/>
          </a:p>
          <a:p>
            <a:pPr>
              <a:buFont typeface="Arial" charset="0"/>
              <a:buNone/>
            </a:pPr>
            <a:r>
              <a:rPr lang="en-US" sz="3600" b="1" smtClean="0">
                <a:solidFill>
                  <a:srgbClr val="0D0D0D"/>
                </a:solidFill>
              </a:rPr>
              <a:t>peskov@gmail.com</a:t>
            </a:r>
          </a:p>
          <a:p>
            <a:pPr>
              <a:buFont typeface="Arial" charset="0"/>
              <a:buNone/>
            </a:pPr>
            <a:endParaRPr lang="en-US" sz="3600" b="1" smtClean="0"/>
          </a:p>
          <a:p>
            <a:pPr>
              <a:buFont typeface="Arial" charset="0"/>
              <a:buNone/>
            </a:pPr>
            <a:r>
              <a:rPr lang="en-US" sz="3600" b="1" smtClean="0"/>
              <a:t>sartac.livejournal.com</a:t>
            </a:r>
            <a:endParaRPr lang="ru-RU" sz="3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</TotalTime>
  <Words>193</Words>
  <Application>Microsoft Office PowerPoint</Application>
  <PresentationFormat>On-screen Show (4:3)</PresentationFormat>
  <Paragraphs>74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Calibri</vt:lpstr>
      <vt:lpstr>Arial</vt:lpstr>
      <vt:lpstr>Тема Office</vt:lpstr>
      <vt:lpstr>МЕТАФОРЫ</vt:lpstr>
      <vt:lpstr>Контекст</vt:lpstr>
      <vt:lpstr>Улов небогат</vt:lpstr>
      <vt:lpstr>Инновации «не идут»</vt:lpstr>
      <vt:lpstr>чуть-чуть истории</vt:lpstr>
      <vt:lpstr>Выводы из истории</vt:lpstr>
      <vt:lpstr>Мемы-конкуренты</vt:lpstr>
      <vt:lpstr>Как?</vt:lpstr>
      <vt:lpstr>метафоры</vt:lpstr>
      <vt:lpstr>мета</vt:lpstr>
      <vt:lpstr>метаигра</vt:lpstr>
      <vt:lpstr>icamp</vt:lpstr>
      <vt:lpstr>контакты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МЕТАФОРЫ</dc:title>
  <dc:creator>user</dc:creator>
  <cp:lastModifiedBy>user</cp:lastModifiedBy>
  <cp:revision>10</cp:revision>
  <dcterms:created xsi:type="dcterms:W3CDTF">2008-10-09T15:54:42Z</dcterms:created>
  <dcterms:modified xsi:type="dcterms:W3CDTF">2010-05-24T09:07:51Z</dcterms:modified>
</cp:coreProperties>
</file>